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7" roundtripDataSignature="AMtx7mgGXOnBB1pnSY7XdUMTG8YoYtlf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FAF25A-89CF-4A71-BD20-DC8881D56A59}">
  <a:tblStyle styleId="{44FAF25A-89CF-4A71-BD20-DC8881D56A5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Lato-boldItalic.fntdata"/><Relationship Id="rId25" Type="http://schemas.openxmlformats.org/officeDocument/2006/relationships/font" Target="fonts/Lato-italic.fntdata"/><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Raleway-regular.fntdata"/><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a:t>Send prepared printed cards with numbers on them to students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1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13"/>
          <p:cNvGrpSpPr/>
          <p:nvPr/>
        </p:nvGrpSpPr>
        <p:grpSpPr>
          <a:xfrm>
            <a:off x="830392" y="1191256"/>
            <a:ext cx="745763" cy="45826"/>
            <a:chOff x="4580561" y="2589004"/>
            <a:chExt cx="1064464" cy="25200"/>
          </a:xfrm>
        </p:grpSpPr>
        <p:sp>
          <p:nvSpPr>
            <p:cNvPr id="12" name="Google Shape;12;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13"/>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13"/>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39"/>
          <p:cNvGrpSpPr/>
          <p:nvPr/>
        </p:nvGrpSpPr>
        <p:grpSpPr>
          <a:xfrm>
            <a:off x="830392" y="4169130"/>
            <a:ext cx="745763" cy="45826"/>
            <a:chOff x="4580561" y="2589004"/>
            <a:chExt cx="1064464" cy="25200"/>
          </a:xfrm>
        </p:grpSpPr>
        <p:sp>
          <p:nvSpPr>
            <p:cNvPr id="75" name="Google Shape;75;p3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39"/>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39"/>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p15"/>
          <p:cNvGrpSpPr/>
          <p:nvPr/>
        </p:nvGrpSpPr>
        <p:grpSpPr>
          <a:xfrm>
            <a:off x="830392" y="1191256"/>
            <a:ext cx="745763" cy="45826"/>
            <a:chOff x="4580561" y="2589004"/>
            <a:chExt cx="1064464" cy="25200"/>
          </a:xfrm>
        </p:grpSpPr>
        <p:sp>
          <p:nvSpPr>
            <p:cNvPr id="89" name="Google Shape;89;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 name="Google Shape;91;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92" name="Google Shape;92;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3" name="Google Shape;93;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15"/>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 name="Google Shape;95;p15"/>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96" name="Google Shape;96;p15"/>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97" name="Google Shape;97;p15"/>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8" name="Shape 98"/>
        <p:cNvGrpSpPr/>
        <p:nvPr/>
      </p:nvGrpSpPr>
      <p:grpSpPr>
        <a:xfrm>
          <a:off x="0" y="0"/>
          <a:ext cx="0" cy="0"/>
          <a:chOff x="0" y="0"/>
          <a:chExt cx="0" cy="0"/>
        </a:xfrm>
      </p:grpSpPr>
      <p:pic>
        <p:nvPicPr>
          <p:cNvPr descr="shutterstock_429987889_edited.jpg" id="99" name="Google Shape;99;p16"/>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100" name="Google Shape;100;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 name="Google Shape;101;p16"/>
          <p:cNvGrpSpPr/>
          <p:nvPr/>
        </p:nvGrpSpPr>
        <p:grpSpPr>
          <a:xfrm>
            <a:off x="830392" y="1191256"/>
            <a:ext cx="745763" cy="45826"/>
            <a:chOff x="4580561" y="2589004"/>
            <a:chExt cx="1064464" cy="25200"/>
          </a:xfrm>
        </p:grpSpPr>
        <p:sp>
          <p:nvSpPr>
            <p:cNvPr id="102" name="Google Shape;102;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 name="Google Shape;104;p1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05" name="Google Shape;105;p1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6" name="Google Shape;106;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07" name="Google Shape;10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Raleway"/>
                <a:ea typeface="Raleway"/>
                <a:cs typeface="Raleway"/>
                <a:sym typeface="Raleway"/>
              </a:rPr>
              <a:t>Confidential</a:t>
            </a:r>
            <a:endParaRPr b="1" i="0" sz="600" u="none" cap="none" strike="noStrike">
              <a:solidFill>
                <a:srgbClr val="000000"/>
              </a:solidFill>
              <a:latin typeface="Raleway"/>
              <a:ea typeface="Raleway"/>
              <a:cs typeface="Raleway"/>
              <a:sym typeface="Raleway"/>
            </a:endParaRPr>
          </a:p>
        </p:txBody>
      </p:sp>
      <p:sp>
        <p:nvSpPr>
          <p:cNvPr id="108" name="Google Shape;10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Raleway"/>
                <a:ea typeface="Raleway"/>
                <a:cs typeface="Raleway"/>
                <a:sym typeface="Raleway"/>
              </a:rPr>
              <a:t>Customized for </a:t>
            </a:r>
            <a:r>
              <a:rPr b="1" i="0" lang="en-GB" sz="600" u="none" cap="none" strike="noStrike">
                <a:solidFill>
                  <a:srgbClr val="000000"/>
                </a:solidFill>
                <a:latin typeface="Raleway"/>
                <a:ea typeface="Raleway"/>
                <a:cs typeface="Raleway"/>
                <a:sym typeface="Raleway"/>
              </a:rPr>
              <a:t>Lorem Ipsum LLC</a:t>
            </a:r>
            <a:endParaRPr b="0" i="0" sz="600" u="none" cap="none" strike="noStrike">
              <a:solidFill>
                <a:srgbClr val="000000"/>
              </a:solidFill>
              <a:latin typeface="Raleway"/>
              <a:ea typeface="Raleway"/>
              <a:cs typeface="Raleway"/>
              <a:sym typeface="Raleway"/>
            </a:endParaRPr>
          </a:p>
        </p:txBody>
      </p:sp>
      <p:sp>
        <p:nvSpPr>
          <p:cNvPr id="109" name="Google Shape;10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Raleway"/>
                <a:ea typeface="Raleway"/>
                <a:cs typeface="Raleway"/>
                <a:sym typeface="Raleway"/>
              </a:rPr>
              <a:t>Version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10" name="Shape 110"/>
        <p:cNvGrpSpPr/>
        <p:nvPr/>
      </p:nvGrpSpPr>
      <p:grpSpPr>
        <a:xfrm>
          <a:off x="0" y="0"/>
          <a:ext cx="0" cy="0"/>
          <a:chOff x="0" y="0"/>
          <a:chExt cx="0" cy="0"/>
        </a:xfrm>
      </p:grpSpPr>
      <p:pic>
        <p:nvPicPr>
          <p:cNvPr descr="shutterstock_429987889_edited.jpg" id="111" name="Google Shape;111;p17"/>
          <p:cNvPicPr preferRelativeResize="0"/>
          <p:nvPr/>
        </p:nvPicPr>
        <p:blipFill rotWithShape="1">
          <a:blip r:embed="rId2">
            <a:alphaModFix/>
          </a:blip>
          <a:srcRect b="23590" l="0" r="0" t="21799"/>
          <a:stretch/>
        </p:blipFill>
        <p:spPr>
          <a:xfrm>
            <a:off x="0" y="487825"/>
            <a:ext cx="9144000" cy="4655676"/>
          </a:xfrm>
          <a:prstGeom prst="rect">
            <a:avLst/>
          </a:prstGeom>
          <a:noFill/>
          <a:ln>
            <a:noFill/>
          </a:ln>
        </p:spPr>
      </p:pic>
      <p:sp>
        <p:nvSpPr>
          <p:cNvPr id="112" name="Google Shape;112;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17"/>
          <p:cNvGrpSpPr/>
          <p:nvPr/>
        </p:nvGrpSpPr>
        <p:grpSpPr>
          <a:xfrm>
            <a:off x="830392" y="1191256"/>
            <a:ext cx="745763" cy="45826"/>
            <a:chOff x="4580561" y="2589004"/>
            <a:chExt cx="1064464" cy="25200"/>
          </a:xfrm>
        </p:grpSpPr>
        <p:sp>
          <p:nvSpPr>
            <p:cNvPr id="114" name="Google Shape;11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 name="Google Shape;116;p1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17" name="Google Shape;117;p1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8" name="Google Shape;118;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19" name="Google Shape;119;p17"/>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 name="Google Shape;120;p17"/>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1" name="Google Shape;121;p17"/>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2" name="Google Shape;122;p17"/>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3" name="Shape 123"/>
        <p:cNvGrpSpPr/>
        <p:nvPr/>
      </p:nvGrpSpPr>
      <p:grpSpPr>
        <a:xfrm>
          <a:off x="0" y="0"/>
          <a:ext cx="0" cy="0"/>
          <a:chOff x="0" y="0"/>
          <a:chExt cx="0" cy="0"/>
        </a:xfrm>
      </p:grpSpPr>
      <p:grpSp>
        <p:nvGrpSpPr>
          <p:cNvPr id="124" name="Google Shape;124;p18"/>
          <p:cNvGrpSpPr/>
          <p:nvPr/>
        </p:nvGrpSpPr>
        <p:grpSpPr>
          <a:xfrm>
            <a:off x="830392" y="1191256"/>
            <a:ext cx="745763" cy="45826"/>
            <a:chOff x="4580561" y="2589004"/>
            <a:chExt cx="1064464" cy="25200"/>
          </a:xfrm>
        </p:grpSpPr>
        <p:sp>
          <p:nvSpPr>
            <p:cNvPr id="125" name="Google Shape;125;p1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1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28" name="Google Shape;128;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29" name="Google Shape;129;p18"/>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0" name="Google Shape;130;p18"/>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31" name="Google Shape;131;p18"/>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32" name="Google Shape;132;p18"/>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133" name="Shape 133"/>
        <p:cNvGrpSpPr/>
        <p:nvPr/>
      </p:nvGrpSpPr>
      <p:grpSpPr>
        <a:xfrm>
          <a:off x="0" y="0"/>
          <a:ext cx="0" cy="0"/>
          <a:chOff x="0" y="0"/>
          <a:chExt cx="0" cy="0"/>
        </a:xfrm>
      </p:grpSpPr>
      <p:sp>
        <p:nvSpPr>
          <p:cNvPr id="134" name="Google Shape;134;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36" name="Google Shape;136;p19"/>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 name="Google Shape;137;p19"/>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38" name="Google Shape;138;p19"/>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39" name="Google Shape;139;p19"/>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40" name="Google Shape;140;p19"/>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41" name="Shape 141"/>
        <p:cNvGrpSpPr/>
        <p:nvPr/>
      </p:nvGrpSpPr>
      <p:grpSpPr>
        <a:xfrm>
          <a:off x="0" y="0"/>
          <a:ext cx="0" cy="0"/>
          <a:chOff x="0" y="0"/>
          <a:chExt cx="0" cy="0"/>
        </a:xfrm>
      </p:grpSpPr>
      <p:pic>
        <p:nvPicPr>
          <p:cNvPr descr="shutterstock_31891705.jpg" id="142" name="Google Shape;142;p20"/>
          <p:cNvPicPr preferRelativeResize="0"/>
          <p:nvPr/>
        </p:nvPicPr>
        <p:blipFill rotWithShape="1">
          <a:blip r:embed="rId2">
            <a:alphaModFix/>
          </a:blip>
          <a:srcRect b="11970" l="0" r="0" t="11971"/>
          <a:stretch/>
        </p:blipFill>
        <p:spPr>
          <a:xfrm>
            <a:off x="0" y="487825"/>
            <a:ext cx="9143999" cy="4655673"/>
          </a:xfrm>
          <a:prstGeom prst="rect">
            <a:avLst/>
          </a:prstGeom>
          <a:noFill/>
          <a:ln>
            <a:noFill/>
          </a:ln>
        </p:spPr>
      </p:pic>
      <p:sp>
        <p:nvSpPr>
          <p:cNvPr id="143" name="Google Shape;143;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45" name="Google Shape;145;p20"/>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6" name="Google Shape;146;p20"/>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47" name="Google Shape;147;p20"/>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48" name="Google Shape;148;p20"/>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49" name="Google Shape;149;p20"/>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0" name="Shape 150"/>
        <p:cNvGrpSpPr/>
        <p:nvPr/>
      </p:nvGrpSpPr>
      <p:grpSpPr>
        <a:xfrm>
          <a:off x="0" y="0"/>
          <a:ext cx="0" cy="0"/>
          <a:chOff x="0" y="0"/>
          <a:chExt cx="0" cy="0"/>
        </a:xfrm>
      </p:grpSpPr>
      <p:sp>
        <p:nvSpPr>
          <p:cNvPr id="151" name="Google Shape;151;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21"/>
          <p:cNvGrpSpPr/>
          <p:nvPr/>
        </p:nvGrpSpPr>
        <p:grpSpPr>
          <a:xfrm>
            <a:off x="830392" y="1191256"/>
            <a:ext cx="745763" cy="45826"/>
            <a:chOff x="4580561" y="2589004"/>
            <a:chExt cx="1064464" cy="25200"/>
          </a:xfrm>
        </p:grpSpPr>
        <p:sp>
          <p:nvSpPr>
            <p:cNvPr id="153" name="Google Shape;153;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 name="Google Shape;155;p2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56" name="Google Shape;156;p2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7" name="Google Shape;157;p2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8" name="Google Shape;158;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21"/>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0" name="Google Shape;160;p21"/>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61" name="Google Shape;161;p21"/>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62" name="Google Shape;162;p21"/>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3" name="Shape 163"/>
        <p:cNvGrpSpPr/>
        <p:nvPr/>
      </p:nvGrpSpPr>
      <p:grpSpPr>
        <a:xfrm>
          <a:off x="0" y="0"/>
          <a:ext cx="0" cy="0"/>
          <a:chOff x="0" y="0"/>
          <a:chExt cx="0" cy="0"/>
        </a:xfrm>
      </p:grpSpPr>
      <p:sp>
        <p:nvSpPr>
          <p:cNvPr id="164" name="Google Shape;164;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 name="Google Shape;165;p22"/>
          <p:cNvGrpSpPr/>
          <p:nvPr/>
        </p:nvGrpSpPr>
        <p:grpSpPr>
          <a:xfrm>
            <a:off x="830392" y="1191256"/>
            <a:ext cx="745763" cy="45826"/>
            <a:chOff x="4580561" y="2589004"/>
            <a:chExt cx="1064464" cy="25200"/>
          </a:xfrm>
        </p:grpSpPr>
        <p:sp>
          <p:nvSpPr>
            <p:cNvPr id="166" name="Google Shape;166;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p2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69" name="Google Shape;169;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70" name="Google Shape;170;p22"/>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 name="Google Shape;171;p22"/>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72" name="Google Shape;172;p22"/>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73" name="Google Shape;173;p22"/>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1"/>
          <p:cNvGrpSpPr/>
          <p:nvPr/>
        </p:nvGrpSpPr>
        <p:grpSpPr>
          <a:xfrm>
            <a:off x="830392" y="1191256"/>
            <a:ext cx="745763" cy="45826"/>
            <a:chOff x="4580561" y="2589004"/>
            <a:chExt cx="1064464" cy="25200"/>
          </a:xfrm>
        </p:grpSpPr>
        <p:sp>
          <p:nvSpPr>
            <p:cNvPr id="19" name="Google Shape;19;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31"/>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4" name="Shape 174"/>
        <p:cNvGrpSpPr/>
        <p:nvPr/>
      </p:nvGrpSpPr>
      <p:grpSpPr>
        <a:xfrm>
          <a:off x="0" y="0"/>
          <a:ext cx="0" cy="0"/>
          <a:chOff x="0" y="0"/>
          <a:chExt cx="0" cy="0"/>
        </a:xfrm>
      </p:grpSpPr>
      <p:sp>
        <p:nvSpPr>
          <p:cNvPr id="175" name="Google Shape;175;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 name="Google Shape;176;p23"/>
          <p:cNvGrpSpPr/>
          <p:nvPr/>
        </p:nvGrpSpPr>
        <p:grpSpPr>
          <a:xfrm>
            <a:off x="830392" y="1191256"/>
            <a:ext cx="745763" cy="45826"/>
            <a:chOff x="4580561" y="2589004"/>
            <a:chExt cx="1064464" cy="25200"/>
          </a:xfrm>
        </p:grpSpPr>
        <p:sp>
          <p:nvSpPr>
            <p:cNvPr id="177" name="Google Shape;177;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2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80" name="Google Shape;180;p2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1" name="Google Shape;181;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82" name="Google Shape;182;p23"/>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3" name="Google Shape;183;p23"/>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84" name="Google Shape;184;p23"/>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85" name="Google Shape;185;p23"/>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86" name="Shape 186"/>
        <p:cNvGrpSpPr/>
        <p:nvPr/>
      </p:nvGrpSpPr>
      <p:grpSpPr>
        <a:xfrm>
          <a:off x="0" y="0"/>
          <a:ext cx="0" cy="0"/>
          <a:chOff x="0" y="0"/>
          <a:chExt cx="0" cy="0"/>
        </a:xfrm>
      </p:grpSpPr>
      <p:grpSp>
        <p:nvGrpSpPr>
          <p:cNvPr id="187" name="Google Shape;187;p24"/>
          <p:cNvGrpSpPr/>
          <p:nvPr/>
        </p:nvGrpSpPr>
        <p:grpSpPr>
          <a:xfrm>
            <a:off x="830392" y="4169130"/>
            <a:ext cx="745763" cy="45826"/>
            <a:chOff x="4580561" y="2589004"/>
            <a:chExt cx="1064464" cy="25200"/>
          </a:xfrm>
        </p:grpSpPr>
        <p:sp>
          <p:nvSpPr>
            <p:cNvPr id="188" name="Google Shape;188;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 name="Google Shape;190;p2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91" name="Google Shape;191;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92" name="Google Shape;192;p24"/>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3" name="Google Shape;193;p24"/>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94" name="Google Shape;194;p24"/>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95" name="Google Shape;195;p24"/>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6" name="Shape 196"/>
        <p:cNvGrpSpPr/>
        <p:nvPr/>
      </p:nvGrpSpPr>
      <p:grpSpPr>
        <a:xfrm>
          <a:off x="0" y="0"/>
          <a:ext cx="0" cy="0"/>
          <a:chOff x="0" y="0"/>
          <a:chExt cx="0" cy="0"/>
        </a:xfrm>
      </p:grpSpPr>
      <p:sp>
        <p:nvSpPr>
          <p:cNvPr id="197" name="Google Shape;197;p2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 name="Google Shape;198;p25"/>
          <p:cNvGrpSpPr/>
          <p:nvPr/>
        </p:nvGrpSpPr>
        <p:grpSpPr>
          <a:xfrm>
            <a:off x="830392" y="1191256"/>
            <a:ext cx="745763" cy="45826"/>
            <a:chOff x="4580561" y="2589004"/>
            <a:chExt cx="1064464" cy="25200"/>
          </a:xfrm>
        </p:grpSpPr>
        <p:sp>
          <p:nvSpPr>
            <p:cNvPr id="199" name="Google Shape;199;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 name="Google Shape;201;p2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02" name="Google Shape;202;p2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03" name="Google Shape;203;p2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04" name="Google Shape;204;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05" name="Google Shape;205;p25"/>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6" name="Google Shape;206;p25"/>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207" name="Google Shape;207;p25"/>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208" name="Google Shape;208;p25"/>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 name="Shape 209"/>
        <p:cNvGrpSpPr/>
        <p:nvPr/>
      </p:nvGrpSpPr>
      <p:grpSpPr>
        <a:xfrm>
          <a:off x="0" y="0"/>
          <a:ext cx="0" cy="0"/>
          <a:chOff x="0" y="0"/>
          <a:chExt cx="0" cy="0"/>
        </a:xfrm>
      </p:grpSpPr>
      <p:sp>
        <p:nvSpPr>
          <p:cNvPr id="210" name="Google Shape;210;p2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211" name="Google Shape;211;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12" name="Google Shape;212;p26"/>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Google Shape;213;p26"/>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214" name="Google Shape;214;p26"/>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215" name="Google Shape;215;p26"/>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16" name="Shape 216"/>
        <p:cNvGrpSpPr/>
        <p:nvPr/>
      </p:nvGrpSpPr>
      <p:grpSpPr>
        <a:xfrm>
          <a:off x="0" y="0"/>
          <a:ext cx="0" cy="0"/>
          <a:chOff x="0" y="0"/>
          <a:chExt cx="0" cy="0"/>
        </a:xfrm>
      </p:grpSpPr>
      <p:grpSp>
        <p:nvGrpSpPr>
          <p:cNvPr id="217" name="Google Shape;217;p27"/>
          <p:cNvGrpSpPr/>
          <p:nvPr/>
        </p:nvGrpSpPr>
        <p:grpSpPr>
          <a:xfrm>
            <a:off x="830392" y="4169130"/>
            <a:ext cx="745763" cy="45826"/>
            <a:chOff x="4580561" y="2589004"/>
            <a:chExt cx="1064464" cy="25200"/>
          </a:xfrm>
        </p:grpSpPr>
        <p:sp>
          <p:nvSpPr>
            <p:cNvPr id="218" name="Google Shape;218;p2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0" name="Google Shape;220;p27"/>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21" name="Google Shape;221;p27"/>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222" name="Google Shape;222;p2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23" name="Google Shape;223;p27"/>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4" name="Google Shape;224;p27"/>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225" name="Google Shape;225;p27"/>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226" name="Google Shape;226;p27"/>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7" name="Shape 227"/>
        <p:cNvGrpSpPr/>
        <p:nvPr/>
      </p:nvGrpSpPr>
      <p:grpSpPr>
        <a:xfrm>
          <a:off x="0" y="0"/>
          <a:ext cx="0" cy="0"/>
          <a:chOff x="0" y="0"/>
          <a:chExt cx="0" cy="0"/>
        </a:xfrm>
      </p:grpSpPr>
      <p:sp>
        <p:nvSpPr>
          <p:cNvPr id="228" name="Google Shape;228;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29" name="Google Shape;229;p28"/>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0" name="Google Shape;230;p28"/>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231" name="Google Shape;231;p28"/>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232" name="Google Shape;232;p28"/>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33" name="Shape 233"/>
        <p:cNvGrpSpPr/>
        <p:nvPr/>
      </p:nvGrpSpPr>
      <p:grpSpPr>
        <a:xfrm>
          <a:off x="0" y="0"/>
          <a:ext cx="0" cy="0"/>
          <a:chOff x="0" y="0"/>
          <a:chExt cx="0" cy="0"/>
        </a:xfrm>
      </p:grpSpPr>
      <p:sp>
        <p:nvSpPr>
          <p:cNvPr id="234" name="Google Shape;234;p29"/>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235" name="Google Shape;235;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36" name="Google Shape;236;p29"/>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Confidential</a:t>
            </a:r>
            <a:endParaRPr b="1" i="0" sz="600" u="none" cap="none" strike="noStrike">
              <a:solidFill>
                <a:srgbClr val="FFFFFF"/>
              </a:solidFill>
              <a:latin typeface="Raleway"/>
              <a:ea typeface="Raleway"/>
              <a:cs typeface="Raleway"/>
              <a:sym typeface="Raleway"/>
            </a:endParaRPr>
          </a:p>
        </p:txBody>
      </p:sp>
      <p:sp>
        <p:nvSpPr>
          <p:cNvPr id="237" name="Google Shape;237;p29"/>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Customized for </a:t>
            </a:r>
            <a:r>
              <a:rPr b="1" i="0" lang="en-GB" sz="600" u="none" cap="none" strike="noStrike">
                <a:solidFill>
                  <a:srgbClr val="FFFFFF"/>
                </a:solidFill>
                <a:latin typeface="Raleway"/>
                <a:ea typeface="Raleway"/>
                <a:cs typeface="Raleway"/>
                <a:sym typeface="Raleway"/>
              </a:rPr>
              <a:t>Lorem Ipsum LLC</a:t>
            </a:r>
            <a:endParaRPr b="0" i="0" sz="600" u="none" cap="none" strike="noStrike">
              <a:solidFill>
                <a:srgbClr val="FFFFFF"/>
              </a:solidFill>
              <a:latin typeface="Raleway"/>
              <a:ea typeface="Raleway"/>
              <a:cs typeface="Raleway"/>
              <a:sym typeface="Raleway"/>
            </a:endParaRPr>
          </a:p>
        </p:txBody>
      </p:sp>
      <p:sp>
        <p:nvSpPr>
          <p:cNvPr id="238" name="Google Shape;238;p29"/>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Raleway"/>
                <a:ea typeface="Raleway"/>
                <a:cs typeface="Raleway"/>
                <a:sym typeface="Raleway"/>
              </a:rPr>
              <a:t>Version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239" name="Shape 239"/>
        <p:cNvGrpSpPr/>
        <p:nvPr/>
      </p:nvGrpSpPr>
      <p:grpSpPr>
        <a:xfrm>
          <a:off x="0" y="0"/>
          <a:ext cx="0" cy="0"/>
          <a:chOff x="0" y="0"/>
          <a:chExt cx="0" cy="0"/>
        </a:xfrm>
      </p:grpSpPr>
      <p:grpSp>
        <p:nvGrpSpPr>
          <p:cNvPr id="240" name="Google Shape;240;p30"/>
          <p:cNvGrpSpPr/>
          <p:nvPr/>
        </p:nvGrpSpPr>
        <p:grpSpPr>
          <a:xfrm>
            <a:off x="830392" y="1191256"/>
            <a:ext cx="745763" cy="45826"/>
            <a:chOff x="4580561" y="2589004"/>
            <a:chExt cx="1064464" cy="25200"/>
          </a:xfrm>
        </p:grpSpPr>
        <p:sp>
          <p:nvSpPr>
            <p:cNvPr id="241" name="Google Shape;241;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3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44" name="Google Shape;244;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45" name="Google Shape;245;p30"/>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6" name="Google Shape;246;p30"/>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247" name="Google Shape;247;p30"/>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248" name="Google Shape;248;p30"/>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 name="Google Shape;25;p32"/>
          <p:cNvGrpSpPr/>
          <p:nvPr/>
        </p:nvGrpSpPr>
        <p:grpSpPr>
          <a:xfrm>
            <a:off x="830392" y="1191256"/>
            <a:ext cx="745763" cy="45826"/>
            <a:chOff x="4580561" y="2589004"/>
            <a:chExt cx="1064464" cy="25200"/>
          </a:xfrm>
        </p:grpSpPr>
        <p:sp>
          <p:nvSpPr>
            <p:cNvPr id="26" name="Google Shape;26;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9" name="Google Shape;29;p3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0" name="Google Shape;30;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3"/>
          <p:cNvGrpSpPr/>
          <p:nvPr/>
        </p:nvGrpSpPr>
        <p:grpSpPr>
          <a:xfrm>
            <a:off x="830392" y="1191256"/>
            <a:ext cx="745763" cy="45826"/>
            <a:chOff x="4580561" y="2589004"/>
            <a:chExt cx="1064464" cy="25200"/>
          </a:xfrm>
        </p:grpSpPr>
        <p:sp>
          <p:nvSpPr>
            <p:cNvPr id="34" name="Google Shape;34;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3"/>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33"/>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33"/>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34"/>
          <p:cNvGrpSpPr/>
          <p:nvPr/>
        </p:nvGrpSpPr>
        <p:grpSpPr>
          <a:xfrm>
            <a:off x="830392" y="1191256"/>
            <a:ext cx="745763" cy="45826"/>
            <a:chOff x="4580561" y="2589004"/>
            <a:chExt cx="1064464" cy="25200"/>
          </a:xfrm>
        </p:grpSpPr>
        <p:sp>
          <p:nvSpPr>
            <p:cNvPr id="43" name="Google Shape;43;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34"/>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3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35"/>
          <p:cNvGrpSpPr/>
          <p:nvPr/>
        </p:nvGrpSpPr>
        <p:grpSpPr>
          <a:xfrm>
            <a:off x="830392" y="1191256"/>
            <a:ext cx="745763" cy="45826"/>
            <a:chOff x="4580561" y="2589004"/>
            <a:chExt cx="1064464" cy="25200"/>
          </a:xfrm>
        </p:grpSpPr>
        <p:sp>
          <p:nvSpPr>
            <p:cNvPr id="50" name="Google Shape;50;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35"/>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35"/>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36"/>
          <p:cNvGrpSpPr/>
          <p:nvPr/>
        </p:nvGrpSpPr>
        <p:grpSpPr>
          <a:xfrm>
            <a:off x="830392" y="4169130"/>
            <a:ext cx="745763" cy="45826"/>
            <a:chOff x="4580561" y="2589004"/>
            <a:chExt cx="1064464" cy="25200"/>
          </a:xfrm>
        </p:grpSpPr>
        <p:sp>
          <p:nvSpPr>
            <p:cNvPr id="57" name="Google Shape;57;p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36"/>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3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37"/>
          <p:cNvGrpSpPr/>
          <p:nvPr/>
        </p:nvGrpSpPr>
        <p:grpSpPr>
          <a:xfrm>
            <a:off x="830392" y="1191256"/>
            <a:ext cx="745763" cy="45826"/>
            <a:chOff x="4580561" y="2589004"/>
            <a:chExt cx="1064464" cy="25200"/>
          </a:xfrm>
        </p:grpSpPr>
        <p:sp>
          <p:nvSpPr>
            <p:cNvPr id="64" name="Google Shape;64;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37"/>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37"/>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37"/>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38"/>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
          <p:cNvSpPr txBox="1"/>
          <p:nvPr>
            <p:ph type="ctrTitle"/>
          </p:nvPr>
        </p:nvSpPr>
        <p:spPr>
          <a:xfrm>
            <a:off x="729625" y="1508200"/>
            <a:ext cx="84477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GB"/>
              <a:t>Measurement &amp; Teamwork </a:t>
            </a:r>
            <a:endParaRPr/>
          </a:p>
        </p:txBody>
      </p:sp>
      <p:sp>
        <p:nvSpPr>
          <p:cNvPr id="254" name="Google Shape;254;p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fontScale="40000"/>
          </a:bodyPr>
          <a:lstStyle/>
          <a:p>
            <a:pPr indent="0" lvl="0" marL="0" rtl="0" algn="l">
              <a:lnSpc>
                <a:spcPct val="100000"/>
              </a:lnSpc>
              <a:spcBef>
                <a:spcPts val="0"/>
              </a:spcBef>
              <a:spcAft>
                <a:spcPts val="0"/>
              </a:spcAft>
              <a:buSzPct val="83333"/>
              <a:buNone/>
            </a:pPr>
            <a:r>
              <a:rPr lang="en-GB" sz="4800"/>
              <a:t>Machine Learning in Production / AI Engineering - Recitation 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Roles/Personality traits</a:t>
            </a:r>
            <a:endParaRPr/>
          </a:p>
        </p:txBody>
      </p:sp>
      <p:sp>
        <p:nvSpPr>
          <p:cNvPr id="309" name="Google Shape;309;p10"/>
          <p:cNvSpPr txBox="1"/>
          <p:nvPr/>
        </p:nvSpPr>
        <p:spPr>
          <a:xfrm>
            <a:off x="729450" y="1863850"/>
            <a:ext cx="7860300" cy="2647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chemeClr val="dk2"/>
              </a:buClr>
              <a:buSzPts val="1600"/>
              <a:buFont typeface="Arial"/>
              <a:buAutoNum type="arabicPeriod"/>
            </a:pPr>
            <a:r>
              <a:rPr b="1" i="0" lang="en-GB" sz="1600" u="none" cap="none" strike="noStrike">
                <a:solidFill>
                  <a:schemeClr val="dk2"/>
                </a:solidFill>
                <a:latin typeface="Lato"/>
                <a:ea typeface="Lato"/>
                <a:cs typeface="Lato"/>
                <a:sym typeface="Lato"/>
              </a:rPr>
              <a:t>Act normal, aiming for general team success: </a:t>
            </a:r>
            <a:r>
              <a:rPr b="0" i="0" lang="en-GB" sz="1600" u="none" cap="none" strike="noStrike">
                <a:solidFill>
                  <a:schemeClr val="dk2"/>
                </a:solidFill>
                <a:latin typeface="Lato"/>
                <a:ea typeface="Lato"/>
                <a:cs typeface="Lato"/>
                <a:sym typeface="Lato"/>
              </a:rPr>
              <a:t>discuss solutions with your team. Ask for their opinion and demonstrate engagement during the activity</a:t>
            </a:r>
            <a:endParaRPr b="0" i="0" sz="1600" u="none" cap="none" strike="noStrike">
              <a:solidFill>
                <a:schemeClr val="dk2"/>
              </a:solidFill>
              <a:latin typeface="Lato"/>
              <a:ea typeface="Lato"/>
              <a:cs typeface="Lato"/>
              <a:sym typeface="Lato"/>
            </a:endParaRPr>
          </a:p>
          <a:p>
            <a:pPr indent="-330200" lvl="0" marL="457200" marR="0" rtl="0" algn="l">
              <a:lnSpc>
                <a:spcPct val="100000"/>
              </a:lnSpc>
              <a:spcBef>
                <a:spcPts val="0"/>
              </a:spcBef>
              <a:spcAft>
                <a:spcPts val="0"/>
              </a:spcAft>
              <a:buClr>
                <a:schemeClr val="dk2"/>
              </a:buClr>
              <a:buSzPts val="1600"/>
              <a:buFont typeface="Arial"/>
              <a:buAutoNum type="arabicPeriod"/>
            </a:pPr>
            <a:r>
              <a:rPr b="1" i="0" lang="en-GB" sz="1600" u="none" cap="none" strike="noStrike">
                <a:solidFill>
                  <a:schemeClr val="dk2"/>
                </a:solidFill>
                <a:latin typeface="Lato"/>
                <a:ea typeface="Lato"/>
                <a:cs typeface="Lato"/>
                <a:sym typeface="Lato"/>
              </a:rPr>
              <a:t>“Watch the master”: </a:t>
            </a:r>
            <a:r>
              <a:rPr b="0" i="0" lang="en-GB" sz="1600" u="none" cap="none" strike="noStrike">
                <a:solidFill>
                  <a:schemeClr val="dk2"/>
                </a:solidFill>
                <a:latin typeface="Lato"/>
                <a:ea typeface="Lato"/>
                <a:cs typeface="Lato"/>
                <a:sym typeface="Lato"/>
              </a:rPr>
              <a:t>You think you are extremely experienced and know how to solve the problem on your own. Act like you do not need help and just tell your team to watch while you share your opinions</a:t>
            </a:r>
            <a:endParaRPr b="0" i="0" sz="1600" u="none" cap="none" strike="noStrike">
              <a:solidFill>
                <a:schemeClr val="dk2"/>
              </a:solidFill>
              <a:latin typeface="Lato"/>
              <a:ea typeface="Lato"/>
              <a:cs typeface="Lato"/>
              <a:sym typeface="Lato"/>
            </a:endParaRPr>
          </a:p>
          <a:p>
            <a:pPr indent="-330200" lvl="0" marL="457200" marR="0" rtl="0" algn="l">
              <a:lnSpc>
                <a:spcPct val="100000"/>
              </a:lnSpc>
              <a:spcBef>
                <a:spcPts val="0"/>
              </a:spcBef>
              <a:spcAft>
                <a:spcPts val="0"/>
              </a:spcAft>
              <a:buClr>
                <a:schemeClr val="dk2"/>
              </a:buClr>
              <a:buSzPts val="1600"/>
              <a:buFont typeface="Arial"/>
              <a:buAutoNum type="arabicPeriod"/>
            </a:pPr>
            <a:r>
              <a:rPr b="1" i="0" lang="en-GB" sz="1600" u="none" cap="none" strike="noStrike">
                <a:solidFill>
                  <a:schemeClr val="dk2"/>
                </a:solidFill>
                <a:latin typeface="Lato"/>
                <a:ea typeface="Lato"/>
                <a:cs typeface="Lato"/>
                <a:sym typeface="Lato"/>
              </a:rPr>
              <a:t>Act silent: </a:t>
            </a:r>
            <a:r>
              <a:rPr b="0" i="0" lang="en-GB" sz="1600" u="none" cap="none" strike="noStrike">
                <a:solidFill>
                  <a:schemeClr val="dk2"/>
                </a:solidFill>
                <a:latin typeface="Lato"/>
                <a:ea typeface="Lato"/>
                <a:cs typeface="Lato"/>
                <a:sym typeface="Lato"/>
              </a:rPr>
              <a:t>pay attention to the meeting, but simply do not suggest anything. You assume your team members know everything and don’t feel you need to say much. Remain passive but friendly. </a:t>
            </a:r>
            <a:endParaRPr b="0" i="0" sz="1600" u="none" cap="none" strike="noStrike">
              <a:solidFill>
                <a:schemeClr val="dk2"/>
              </a:solidFill>
              <a:latin typeface="Lato"/>
              <a:ea typeface="Lato"/>
              <a:cs typeface="Lato"/>
              <a:sym typeface="Lato"/>
            </a:endParaRPr>
          </a:p>
          <a:p>
            <a:pPr indent="-330200" lvl="0" marL="457200" marR="0" rtl="0" algn="l">
              <a:lnSpc>
                <a:spcPct val="100000"/>
              </a:lnSpc>
              <a:spcBef>
                <a:spcPts val="0"/>
              </a:spcBef>
              <a:spcAft>
                <a:spcPts val="0"/>
              </a:spcAft>
              <a:buClr>
                <a:schemeClr val="dk2"/>
              </a:buClr>
              <a:buSzPts val="1600"/>
              <a:buFont typeface="Arial"/>
              <a:buAutoNum type="arabicPeriod"/>
            </a:pPr>
            <a:r>
              <a:rPr b="1" i="0" lang="en-GB" sz="1600" u="none" cap="none" strike="noStrike">
                <a:solidFill>
                  <a:schemeClr val="dk2"/>
                </a:solidFill>
                <a:latin typeface="Lato"/>
                <a:ea typeface="Lato"/>
                <a:cs typeface="Lato"/>
                <a:sym typeface="Lato"/>
              </a:rPr>
              <a:t>Agree with everything: </a:t>
            </a:r>
            <a:r>
              <a:rPr b="0" i="0" lang="en-GB" sz="1600" u="none" cap="none" strike="noStrike">
                <a:solidFill>
                  <a:schemeClr val="dk2"/>
                </a:solidFill>
                <a:latin typeface="Lato"/>
                <a:ea typeface="Lato"/>
                <a:cs typeface="Lato"/>
                <a:sym typeface="Lato"/>
              </a:rPr>
              <a:t>do not question the decisions of your team. You are afraid of raising conflicts; so just agree with everything during the activity. </a:t>
            </a:r>
            <a:endParaRPr b="0" i="0" sz="1600" u="none" cap="none" strike="noStrike">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Roles/Personality traits</a:t>
            </a:r>
            <a:endParaRPr/>
          </a:p>
        </p:txBody>
      </p:sp>
      <p:sp>
        <p:nvSpPr>
          <p:cNvPr id="315" name="Google Shape;315;p11"/>
          <p:cNvSpPr txBox="1"/>
          <p:nvPr/>
        </p:nvSpPr>
        <p:spPr>
          <a:xfrm>
            <a:off x="805650" y="1800025"/>
            <a:ext cx="76887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2"/>
                </a:solidFill>
                <a:latin typeface="Lato"/>
                <a:ea typeface="Lato"/>
                <a:cs typeface="Lato"/>
                <a:sym typeface="Lato"/>
              </a:rPr>
              <a:t>5</a:t>
            </a:r>
            <a:r>
              <a:rPr b="0" i="0" lang="en-GB" sz="1600" u="none" cap="none" strike="noStrike">
                <a:solidFill>
                  <a:schemeClr val="dk2"/>
                </a:solidFill>
                <a:latin typeface="Lato"/>
                <a:ea typeface="Lato"/>
                <a:cs typeface="Lato"/>
                <a:sym typeface="Lato"/>
              </a:rPr>
              <a:t>. </a:t>
            </a:r>
            <a:r>
              <a:rPr b="1" i="0" lang="en-GB" sz="1600" u="none" cap="none" strike="noStrike">
                <a:solidFill>
                  <a:schemeClr val="dk2"/>
                </a:solidFill>
                <a:latin typeface="Lato"/>
                <a:ea typeface="Lato"/>
                <a:cs typeface="Lato"/>
                <a:sym typeface="Lato"/>
              </a:rPr>
              <a:t>	Judge everything</a:t>
            </a:r>
            <a:r>
              <a:rPr b="0" i="0" lang="en-GB" sz="1600" u="none" cap="none" strike="noStrike">
                <a:solidFill>
                  <a:schemeClr val="dk2"/>
                </a:solidFill>
                <a:latin typeface="Lato"/>
                <a:ea typeface="Lato"/>
                <a:cs typeface="Lato"/>
                <a:sym typeface="Lato"/>
              </a:rPr>
              <a:t>: your role is to bring question and judge everything your team mate brings up but don’t give any advice on how to improve it</a:t>
            </a:r>
            <a:endParaRPr b="0" i="0" sz="16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chemeClr val="dk2"/>
                </a:solidFill>
                <a:latin typeface="Lato"/>
                <a:ea typeface="Lato"/>
                <a:cs typeface="Lato"/>
                <a:sym typeface="Lato"/>
              </a:rPr>
              <a:t>6.	</a:t>
            </a:r>
            <a:r>
              <a:rPr b="1" i="0" lang="en-GB" sz="1600" u="none" cap="none" strike="noStrike">
                <a:solidFill>
                  <a:schemeClr val="dk2"/>
                </a:solidFill>
                <a:latin typeface="Lato"/>
                <a:ea typeface="Lato"/>
                <a:cs typeface="Lato"/>
                <a:sym typeface="Lato"/>
              </a:rPr>
              <a:t> Perfect minor details: </a:t>
            </a:r>
            <a:r>
              <a:rPr b="0" i="0" lang="en-GB" sz="1600" u="none" cap="none" strike="noStrike">
                <a:solidFill>
                  <a:schemeClr val="dk2"/>
                </a:solidFill>
                <a:latin typeface="Lato"/>
                <a:ea typeface="Lato"/>
                <a:cs typeface="Lato"/>
                <a:sym typeface="Lato"/>
              </a:rPr>
              <a:t>your role is to make sure the every details about the measurement is settled down even if it is not important right now, consider the time limits of this activity.</a:t>
            </a:r>
            <a:endParaRPr b="1" i="0" sz="1600" u="none" cap="none" strike="noStrike">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Goals</a:t>
            </a:r>
            <a:endParaRPr/>
          </a:p>
        </p:txBody>
      </p:sp>
      <p:sp>
        <p:nvSpPr>
          <p:cNvPr id="260" name="Google Shape;260;p2"/>
          <p:cNvSpPr txBox="1"/>
          <p:nvPr/>
        </p:nvSpPr>
        <p:spPr>
          <a:xfrm>
            <a:off x="638375" y="1966075"/>
            <a:ext cx="7331100" cy="18933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chemeClr val="dk2"/>
              </a:buClr>
              <a:buSzPts val="1900"/>
              <a:buFont typeface="Lato"/>
              <a:buChar char="●"/>
            </a:pPr>
            <a:r>
              <a:rPr b="0" i="0" lang="en-GB" sz="1900" u="none" cap="none" strike="noStrike">
                <a:solidFill>
                  <a:schemeClr val="dk2"/>
                </a:solidFill>
                <a:latin typeface="Lato"/>
                <a:ea typeface="Lato"/>
                <a:cs typeface="Lato"/>
                <a:sym typeface="Lato"/>
              </a:rPr>
              <a:t>Measuring Quality Attributes in ML Systems</a:t>
            </a:r>
            <a:endParaRPr b="0" i="0" sz="1900" u="none" cap="none" strike="noStrike">
              <a:solidFill>
                <a:schemeClr val="dk2"/>
              </a:solidFill>
              <a:latin typeface="Lato"/>
              <a:ea typeface="Lato"/>
              <a:cs typeface="Lato"/>
              <a:sym typeface="Lato"/>
            </a:endParaRPr>
          </a:p>
          <a:p>
            <a:pPr indent="-349250" lvl="0" marL="457200" marR="0" rtl="0" algn="l">
              <a:lnSpc>
                <a:spcPct val="100000"/>
              </a:lnSpc>
              <a:spcBef>
                <a:spcPts val="0"/>
              </a:spcBef>
              <a:spcAft>
                <a:spcPts val="0"/>
              </a:spcAft>
              <a:buClr>
                <a:srgbClr val="000000"/>
              </a:buClr>
              <a:buSzPts val="1900"/>
              <a:buFont typeface="Lato"/>
              <a:buChar char="●"/>
            </a:pPr>
            <a:r>
              <a:rPr b="0" i="0" lang="en-GB" sz="1900" u="none" cap="none" strike="noStrike">
                <a:solidFill>
                  <a:srgbClr val="000000"/>
                </a:solidFill>
                <a:latin typeface="Lato"/>
                <a:ea typeface="Lato"/>
                <a:cs typeface="Lato"/>
                <a:sym typeface="Lato"/>
              </a:rPr>
              <a:t>Teamwork</a:t>
            </a:r>
            <a:endParaRPr b="0" i="0" sz="1900" u="none" cap="none" strike="noStrike">
              <a:solidFill>
                <a:srgbClr val="000000"/>
              </a:solidFill>
              <a:latin typeface="Lato"/>
              <a:ea typeface="Lato"/>
              <a:cs typeface="Lato"/>
              <a:sym typeface="Lato"/>
            </a:endParaRPr>
          </a:p>
          <a:p>
            <a:pPr indent="-342900" lvl="1" marL="914400" marR="0" rtl="0" algn="l">
              <a:lnSpc>
                <a:spcPct val="100000"/>
              </a:lnSpc>
              <a:spcBef>
                <a:spcPts val="0"/>
              </a:spcBef>
              <a:spcAft>
                <a:spcPts val="0"/>
              </a:spcAft>
              <a:buClr>
                <a:srgbClr val="000000"/>
              </a:buClr>
              <a:buSzPts val="1800"/>
              <a:buFont typeface="Lato"/>
              <a:buChar char="○"/>
            </a:pPr>
            <a:r>
              <a:rPr b="0" i="0" lang="en-GB" sz="1800" u="none" cap="none" strike="noStrike">
                <a:solidFill>
                  <a:srgbClr val="000000"/>
                </a:solidFill>
                <a:latin typeface="Lato"/>
                <a:ea typeface="Lato"/>
                <a:cs typeface="Lato"/>
                <a:sym typeface="Lato"/>
              </a:rPr>
              <a:t>Practice and reflect about within a team.</a:t>
            </a:r>
            <a:endParaRPr b="0" i="0" sz="1800" u="none" cap="none" strike="noStrike">
              <a:solidFill>
                <a:srgbClr val="000000"/>
              </a:solidFill>
              <a:latin typeface="Lato"/>
              <a:ea typeface="Lato"/>
              <a:cs typeface="Lato"/>
              <a:sym typeface="Lato"/>
            </a:endParaRPr>
          </a:p>
          <a:p>
            <a:pPr indent="-342900" lvl="1" marL="914400" marR="0" rtl="0" algn="l">
              <a:lnSpc>
                <a:spcPct val="100000"/>
              </a:lnSpc>
              <a:spcBef>
                <a:spcPts val="0"/>
              </a:spcBef>
              <a:spcAft>
                <a:spcPts val="0"/>
              </a:spcAft>
              <a:buClr>
                <a:srgbClr val="000000"/>
              </a:buClr>
              <a:buSzPts val="1800"/>
              <a:buFont typeface="Lato"/>
              <a:buChar char="○"/>
            </a:pPr>
            <a:r>
              <a:rPr b="0" i="0" lang="en-GB" sz="1800" u="none" cap="none" strike="noStrike">
                <a:solidFill>
                  <a:srgbClr val="000000"/>
                </a:solidFill>
                <a:latin typeface="Lato"/>
                <a:ea typeface="Lato"/>
                <a:cs typeface="Lato"/>
                <a:sym typeface="Lato"/>
              </a:rPr>
              <a:t>Reinforce the knowledge of team dysfunction issues and mitigation strategies</a:t>
            </a:r>
            <a:endParaRPr b="0" i="0" sz="1900" u="none" cap="none" strike="noStrike">
              <a:solidFill>
                <a:schemeClr val="dk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Measurement</a:t>
            </a:r>
            <a:endParaRPr/>
          </a:p>
        </p:txBody>
      </p:sp>
      <p:sp>
        <p:nvSpPr>
          <p:cNvPr id="266" name="Google Shape;266;p3"/>
          <p:cNvSpPr txBox="1"/>
          <p:nvPr/>
        </p:nvSpPr>
        <p:spPr>
          <a:xfrm>
            <a:off x="662850" y="1953575"/>
            <a:ext cx="8233200" cy="2979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1200"/>
              </a:spcBef>
              <a:spcAft>
                <a:spcPts val="0"/>
              </a:spcAft>
              <a:buClr>
                <a:srgbClr val="000000"/>
              </a:buClr>
              <a:buSzPts val="1600"/>
              <a:buFont typeface="Arial"/>
              <a:buChar char="●"/>
            </a:pPr>
            <a:r>
              <a:rPr b="0" i="0" lang="en-GB" sz="1600" u="none" cap="none" strike="noStrike">
                <a:solidFill>
                  <a:srgbClr val="000000"/>
                </a:solidFill>
                <a:latin typeface="Lato"/>
                <a:ea typeface="Lato"/>
                <a:cs typeface="Lato"/>
                <a:sym typeface="Lato"/>
              </a:rPr>
              <a:t>Measurement is the numerical quantification of the attributes of an object or event, which can be used to compare with other objects or events. (Source: Wikipedia)						 							</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Arial"/>
              <a:buChar char="●"/>
            </a:pPr>
            <a:r>
              <a:rPr b="0" i="0" lang="en-GB" sz="1600" u="none" cap="none" strike="noStrike">
                <a:solidFill>
                  <a:srgbClr val="000000"/>
                </a:solidFill>
                <a:latin typeface="Lato"/>
                <a:ea typeface="Lato"/>
                <a:cs typeface="Lato"/>
                <a:sym typeface="Lato"/>
              </a:rPr>
              <a:t>How to measure intangible quantities?					</a:t>
            </a:r>
            <a:br>
              <a:rPr b="0" i="0" lang="en-GB" sz="1600" u="none" cap="none" strike="noStrike">
                <a:solidFill>
                  <a:srgbClr val="000000"/>
                </a:solidFill>
                <a:latin typeface="Lato"/>
                <a:ea typeface="Lato"/>
                <a:cs typeface="Lato"/>
                <a:sym typeface="Lato"/>
              </a:rPr>
            </a:br>
            <a:r>
              <a:rPr b="0" i="0" lang="en-GB" sz="1600" u="none" cap="none" strike="noStrike">
                <a:solidFill>
                  <a:srgbClr val="000000"/>
                </a:solidFill>
                <a:latin typeface="Lato"/>
                <a:ea typeface="Lato"/>
                <a:cs typeface="Lato"/>
                <a:sym typeface="Lato"/>
              </a:rPr>
              <a:t>○  Determine what is observable around it, and then measure that.	</a:t>
            </a:r>
            <a:br>
              <a:rPr b="0" i="0" lang="en-GB" sz="1600" u="none" cap="none" strike="noStrike">
                <a:solidFill>
                  <a:srgbClr val="000000"/>
                </a:solidFill>
                <a:latin typeface="Lato"/>
                <a:ea typeface="Lato"/>
                <a:cs typeface="Lato"/>
                <a:sym typeface="Lato"/>
              </a:rPr>
            </a:br>
            <a:r>
              <a:rPr b="0" i="0" lang="en-GB" sz="1600" u="none" cap="none" strike="noStrike">
                <a:solidFill>
                  <a:srgbClr val="000000"/>
                </a:solidFill>
                <a:latin typeface="Lato"/>
                <a:ea typeface="Lato"/>
                <a:cs typeface="Lato"/>
                <a:sym typeface="Lato"/>
              </a:rPr>
              <a:t>○  Often not a single quantity				</a:t>
            </a:r>
            <a:br>
              <a:rPr b="0" i="0" lang="en-GB" sz="1600" u="none" cap="none" strike="noStrike">
                <a:solidFill>
                  <a:srgbClr val="000000"/>
                </a:solidFill>
                <a:latin typeface="Lato"/>
                <a:ea typeface="Lato"/>
                <a:cs typeface="Lato"/>
                <a:sym typeface="Lato"/>
              </a:rPr>
            </a:br>
            <a:r>
              <a:rPr b="0" i="0" lang="en-GB" sz="1600" u="none" cap="none" strike="noStrike">
                <a:solidFill>
                  <a:srgbClr val="000000"/>
                </a:solidFill>
                <a:latin typeface="Lato"/>
                <a:ea typeface="Lato"/>
                <a:cs typeface="Lato"/>
                <a:sym typeface="Lato"/>
              </a:rPr>
              <a:t>○  Example: Quality of recommendations measured from user feedback</a:t>
            </a:r>
            <a:br>
              <a:rPr b="0" i="0" lang="en-GB" sz="1600" u="none" cap="none" strike="noStrike">
                <a:solidFill>
                  <a:srgbClr val="000000"/>
                </a:solidFill>
                <a:latin typeface="Lato"/>
                <a:ea typeface="Lato"/>
                <a:cs typeface="Lato"/>
                <a:sym typeface="Lato"/>
              </a:rPr>
            </a:b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GB" sz="1600" u="none" cap="none" strike="noStrike">
                <a:solidFill>
                  <a:srgbClr val="000000"/>
                </a:solidFill>
                <a:latin typeface="Lato"/>
                <a:ea typeface="Lato"/>
                <a:cs typeface="Lato"/>
                <a:sym typeface="Lato"/>
              </a:rPr>
              <a:t>Everything is measurable provided you care enough and are willing put in the effort </a:t>
            </a:r>
            <a:br>
              <a:rPr b="0" i="0" lang="en-GB" sz="1600" u="none" cap="none" strike="noStrike">
                <a:solidFill>
                  <a:srgbClr val="000000"/>
                </a:solidFill>
                <a:latin typeface="Lato"/>
                <a:ea typeface="Lato"/>
                <a:cs typeface="Lato"/>
                <a:sym typeface="Lato"/>
              </a:rPr>
            </a:b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Measuring Quality Attributes in ML Systems</a:t>
            </a:r>
            <a:endParaRPr/>
          </a:p>
        </p:txBody>
      </p:sp>
      <p:sp>
        <p:nvSpPr>
          <p:cNvPr id="272" name="Google Shape;272;p4"/>
          <p:cNvSpPr txBox="1"/>
          <p:nvPr/>
        </p:nvSpPr>
        <p:spPr>
          <a:xfrm>
            <a:off x="662850" y="1953575"/>
            <a:ext cx="8233200" cy="2979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1200"/>
              </a:spcBef>
              <a:spcAft>
                <a:spcPts val="0"/>
              </a:spcAft>
              <a:buClr>
                <a:srgbClr val="000000"/>
              </a:buClr>
              <a:buSzPts val="1600"/>
              <a:buFont typeface="Arial"/>
              <a:buChar char="●"/>
            </a:pPr>
            <a:r>
              <a:rPr b="0" i="0" lang="en-GB" sz="1600" u="none" cap="none" strike="noStrike">
                <a:solidFill>
                  <a:srgbClr val="000000"/>
                </a:solidFill>
                <a:latin typeface="Lato"/>
                <a:ea typeface="Lato"/>
                <a:cs typeface="Lato"/>
                <a:sym typeface="Lato"/>
              </a:rPr>
              <a:t> Measuring quality attributes is a hard problem to solve		</a:t>
            </a:r>
            <a:br>
              <a:rPr b="0" i="0" lang="en-GB" sz="1600" u="none" cap="none" strike="noStrike">
                <a:solidFill>
                  <a:srgbClr val="000000"/>
                </a:solidFill>
                <a:latin typeface="Lato"/>
                <a:ea typeface="Lato"/>
                <a:cs typeface="Lato"/>
                <a:sym typeface="Lato"/>
              </a:rPr>
            </a:br>
            <a:r>
              <a:rPr b="0" i="0" lang="en-GB" sz="1600" u="none" cap="none" strike="noStrike">
                <a:solidFill>
                  <a:srgbClr val="000000"/>
                </a:solidFill>
                <a:latin typeface="Lato"/>
                <a:ea typeface="Lato"/>
                <a:cs typeface="Lato"/>
                <a:sym typeface="Lato"/>
              </a:rPr>
              <a:t>○  Quality attributes in ML systems are mostly intangibles				</a:t>
            </a:r>
            <a:br>
              <a:rPr b="0" i="0" lang="en-GB" sz="1600" u="none" cap="none" strike="noStrike">
                <a:solidFill>
                  <a:srgbClr val="000000"/>
                </a:solidFill>
                <a:latin typeface="Lato"/>
                <a:ea typeface="Lato"/>
                <a:cs typeface="Lato"/>
                <a:sym typeface="Lato"/>
              </a:rPr>
            </a:br>
            <a:r>
              <a:rPr b="0" i="0" lang="en-GB" sz="1600" u="none" cap="none" strike="noStrike">
                <a:solidFill>
                  <a:srgbClr val="000000"/>
                </a:solidFill>
                <a:latin typeface="Lato"/>
                <a:ea typeface="Lato"/>
                <a:cs typeface="Lato"/>
                <a:sym typeface="Lato"/>
              </a:rPr>
              <a:t>○  Multiple attributes are required for accurately measurement</a:t>
            </a:r>
            <a:br>
              <a:rPr b="0" i="0" lang="en-GB" sz="1600" u="none" cap="none" strike="noStrike">
                <a:solidFill>
                  <a:srgbClr val="000000"/>
                </a:solidFill>
                <a:latin typeface="Lato"/>
                <a:ea typeface="Lato"/>
                <a:cs typeface="Lato"/>
                <a:sym typeface="Lato"/>
              </a:rPr>
            </a:br>
            <a:r>
              <a:rPr b="0" i="0" lang="en-GB" sz="1600" u="none" cap="none" strike="noStrike">
                <a:solidFill>
                  <a:srgbClr val="000000"/>
                </a:solidFill>
                <a:latin typeface="Lato"/>
                <a:ea typeface="Lato"/>
                <a:cs typeface="Lato"/>
                <a:sym typeface="Lato"/>
              </a:rPr>
              <a:t>								</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Arial"/>
              <a:buChar char="●"/>
            </a:pPr>
            <a:r>
              <a:rPr b="0" i="0" lang="en-GB" sz="1600" u="none" cap="none" strike="noStrike">
                <a:solidFill>
                  <a:srgbClr val="000000"/>
                </a:solidFill>
                <a:latin typeface="Lato"/>
                <a:ea typeface="Lato"/>
                <a:cs typeface="Lato"/>
                <a:sym typeface="Lato"/>
              </a:rPr>
              <a:t> Not all qualities are relevant to every ML system		</a:t>
            </a:r>
            <a:br>
              <a:rPr b="0" i="0" lang="en-GB" sz="1600" u="none" cap="none" strike="noStrike">
                <a:solidFill>
                  <a:srgbClr val="000000"/>
                </a:solidFill>
                <a:latin typeface="Lato"/>
                <a:ea typeface="Lato"/>
                <a:cs typeface="Lato"/>
                <a:sym typeface="Lato"/>
              </a:rPr>
            </a:br>
            <a:r>
              <a:rPr b="0" i="0" lang="en-GB" sz="1600" u="none" cap="none" strike="noStrike">
                <a:solidFill>
                  <a:srgbClr val="000000"/>
                </a:solidFill>
                <a:latin typeface="Lato"/>
                <a:ea typeface="Lato"/>
                <a:cs typeface="Lato"/>
                <a:sym typeface="Lato"/>
              </a:rPr>
              <a:t>○  Identify relevant qualities, and then measure them		</a:t>
            </a:r>
            <a:br>
              <a:rPr b="0" i="0" lang="en-GB" sz="1600" u="none" cap="none" strike="noStrike">
                <a:solidFill>
                  <a:srgbClr val="000000"/>
                </a:solidFill>
                <a:latin typeface="Lato"/>
                <a:ea typeface="Lato"/>
                <a:cs typeface="Lato"/>
                <a:sym typeface="Lato"/>
              </a:rPr>
            </a:br>
            <a:r>
              <a:rPr b="0" i="0" lang="en-GB" sz="1600" u="none" cap="none" strike="noStrike">
                <a:solidFill>
                  <a:srgbClr val="000000"/>
                </a:solidFill>
                <a:latin typeface="Lato"/>
                <a:ea typeface="Lato"/>
                <a:cs typeface="Lato"/>
                <a:sym typeface="Lato"/>
              </a:rPr>
              <a:t>○  Every quality attribute has a different measure							 								</a:t>
            </a:r>
            <a:endParaRPr b="0" i="0" sz="1600" u="none" cap="none" strike="noStrike">
              <a:solidFill>
                <a:srgbClr val="000000"/>
              </a:solidFill>
              <a:latin typeface="Lato"/>
              <a:ea typeface="Lato"/>
              <a:cs typeface="Lato"/>
              <a:sym typeface="Lato"/>
            </a:endParaRPr>
          </a:p>
          <a:p>
            <a:pPr indent="-330200" lvl="0" marL="457200" marR="0" rtl="0" algn="l">
              <a:lnSpc>
                <a:spcPct val="115000"/>
              </a:lnSpc>
              <a:spcBef>
                <a:spcPts val="0"/>
              </a:spcBef>
              <a:spcAft>
                <a:spcPts val="0"/>
              </a:spcAft>
              <a:buClr>
                <a:srgbClr val="000000"/>
              </a:buClr>
              <a:buSzPts val="1600"/>
              <a:buFont typeface="Lato"/>
              <a:buChar char="●"/>
            </a:pPr>
            <a:r>
              <a:rPr b="0" i="0" lang="en-GB" sz="1600" u="none" cap="none" strike="noStrike">
                <a:solidFill>
                  <a:srgbClr val="000000"/>
                </a:solidFill>
                <a:latin typeface="Lato"/>
                <a:ea typeface="Lato"/>
                <a:cs typeface="Lato"/>
                <a:sym typeface="Lato"/>
              </a:rPr>
              <a:t>Operationalization of a measure is to turn these abstract quality attributes into something observable and measurable. </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Activity - Malicious Android Applications</a:t>
            </a:r>
            <a:endParaRPr/>
          </a:p>
          <a:p>
            <a:pPr indent="0" lvl="0" marL="0" rtl="0" algn="l">
              <a:lnSpc>
                <a:spcPct val="100000"/>
              </a:lnSpc>
              <a:spcBef>
                <a:spcPts val="0"/>
              </a:spcBef>
              <a:spcAft>
                <a:spcPts val="0"/>
              </a:spcAft>
              <a:buSzPts val="2600"/>
              <a:buNone/>
            </a:pPr>
            <a:r>
              <a:t/>
            </a:r>
            <a:endParaRPr/>
          </a:p>
        </p:txBody>
      </p:sp>
      <p:sp>
        <p:nvSpPr>
          <p:cNvPr id="278" name="Google Shape;278;p5"/>
          <p:cNvSpPr txBox="1"/>
          <p:nvPr/>
        </p:nvSpPr>
        <p:spPr>
          <a:xfrm>
            <a:off x="729450" y="1940825"/>
            <a:ext cx="7821900" cy="178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chemeClr val="dk2"/>
                </a:solidFill>
                <a:latin typeface="Raleway"/>
                <a:ea typeface="Raleway"/>
                <a:cs typeface="Raleway"/>
                <a:sym typeface="Raleway"/>
              </a:rPr>
              <a:t>Preparation</a:t>
            </a:r>
            <a:endParaRPr b="1" i="0" sz="17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0"/>
              </a:spcBef>
              <a:spcAft>
                <a:spcPts val="0"/>
              </a:spcAft>
              <a:buClr>
                <a:srgbClr val="000000"/>
              </a:buClr>
              <a:buSzPts val="1600"/>
              <a:buFont typeface="Arial"/>
              <a:buNone/>
            </a:pPr>
            <a:r>
              <a:rPr lang="en-GB" sz="1600">
                <a:latin typeface="Lato"/>
                <a:ea typeface="Lato"/>
                <a:cs typeface="Lato"/>
                <a:sym typeface="Lato"/>
              </a:rPr>
              <a:t>You will </a:t>
            </a:r>
            <a:r>
              <a:rPr lang="en-GB" sz="1600">
                <a:latin typeface="Lato"/>
                <a:ea typeface="Lato"/>
                <a:cs typeface="Lato"/>
                <a:sym typeface="Lato"/>
              </a:rPr>
              <a:t>receive</a:t>
            </a:r>
            <a:r>
              <a:rPr lang="en-GB" sz="1600">
                <a:latin typeface="Lato"/>
                <a:ea typeface="Lato"/>
                <a:cs typeface="Lato"/>
                <a:sym typeface="Lato"/>
              </a:rPr>
              <a:t> a card with a number 1-6 on it. </a:t>
            </a:r>
            <a:r>
              <a:rPr b="0" i="0" lang="en-GB" sz="1600" u="none" cap="none" strike="noStrike">
                <a:solidFill>
                  <a:srgbClr val="000000"/>
                </a:solidFill>
                <a:latin typeface="Lato"/>
                <a:ea typeface="Lato"/>
                <a:cs typeface="Lato"/>
                <a:sym typeface="Lato"/>
              </a:rPr>
              <a:t>To know how you are supposed to act, refer to the the role description on the card. </a:t>
            </a:r>
            <a:endParaRPr b="0" i="0" sz="1600" u="none" cap="none" strike="noStrike">
              <a:solidFill>
                <a:srgbClr val="000000"/>
              </a:solidFill>
              <a:latin typeface="Lato"/>
              <a:ea typeface="Lato"/>
              <a:cs typeface="Lato"/>
              <a:sym typeface="Lato"/>
            </a:endParaRPr>
          </a:p>
          <a:p>
            <a:pPr indent="0" lvl="0" marL="0" marR="0" rtl="0" algn="l">
              <a:lnSpc>
                <a:spcPct val="115000"/>
              </a:lnSpc>
              <a:spcBef>
                <a:spcPts val="0"/>
              </a:spcBef>
              <a:spcAft>
                <a:spcPts val="0"/>
              </a:spcAft>
              <a:buClr>
                <a:srgbClr val="000000"/>
              </a:buClr>
              <a:buSzPts val="1600"/>
              <a:buFont typeface="Arial"/>
              <a:buNone/>
            </a:pPr>
            <a:r>
              <a:t/>
            </a:r>
            <a:endParaRPr sz="1600">
              <a:latin typeface="Lato"/>
              <a:ea typeface="Lato"/>
              <a:cs typeface="Lato"/>
              <a:sym typeface="Lato"/>
            </a:endParaRPr>
          </a:p>
          <a:p>
            <a:pPr indent="0" lvl="0" marL="0" rtl="0" algn="l">
              <a:spcBef>
                <a:spcPts val="0"/>
              </a:spcBef>
              <a:spcAft>
                <a:spcPts val="0"/>
              </a:spcAft>
              <a:buClr>
                <a:srgbClr val="000000"/>
              </a:buClr>
              <a:buSzPts val="1600"/>
              <a:buFont typeface="Arial"/>
              <a:buNone/>
            </a:pPr>
            <a:r>
              <a:rPr b="1" lang="en-GB" sz="1600">
                <a:latin typeface="Lato"/>
                <a:ea typeface="Lato"/>
                <a:cs typeface="Lato"/>
                <a:sym typeface="Lato"/>
              </a:rPr>
              <a:t>Keep your role secret from the other people in your group!</a:t>
            </a:r>
            <a:endParaRPr sz="16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6"/>
          <p:cNvSpPr txBox="1"/>
          <p:nvPr>
            <p:ph idx="1" type="body"/>
          </p:nvPr>
        </p:nvSpPr>
        <p:spPr>
          <a:xfrm>
            <a:off x="729450" y="1892475"/>
            <a:ext cx="3635700" cy="226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n-GB" sz="1600">
                <a:solidFill>
                  <a:schemeClr val="dk2"/>
                </a:solidFill>
              </a:rPr>
              <a:t>Scenario</a:t>
            </a:r>
            <a:endParaRPr b="1" sz="1600">
              <a:solidFill>
                <a:schemeClr val="dk2"/>
              </a:solidFill>
            </a:endParaRPr>
          </a:p>
          <a:p>
            <a:pPr indent="0" lvl="0" marL="0" rtl="0" algn="l">
              <a:lnSpc>
                <a:spcPct val="115000"/>
              </a:lnSpc>
              <a:spcBef>
                <a:spcPts val="1200"/>
              </a:spcBef>
              <a:spcAft>
                <a:spcPts val="0"/>
              </a:spcAft>
              <a:buSzPts val="1300"/>
              <a:buNone/>
            </a:pPr>
            <a:r>
              <a:rPr lang="en-GB" sz="1500">
                <a:solidFill>
                  <a:srgbClr val="000000"/>
                </a:solidFill>
              </a:rPr>
              <a:t>You are part of the team at Google that reviews Play Store apps to determine if they are malicious. With over 3 million apps, around 4000 new apps are added and 70,000 apps are updated every day. You are analyzing an ML system that scans these applications and automatically flag them for a manual review. </a:t>
            </a:r>
            <a:endParaRPr sz="1500">
              <a:solidFill>
                <a:srgbClr val="000000"/>
              </a:solidFill>
            </a:endParaRPr>
          </a:p>
          <a:p>
            <a:pPr indent="0" lvl="0" marL="0" rtl="0" algn="l">
              <a:lnSpc>
                <a:spcPct val="115000"/>
              </a:lnSpc>
              <a:spcBef>
                <a:spcPts val="1200"/>
              </a:spcBef>
              <a:spcAft>
                <a:spcPts val="1600"/>
              </a:spcAft>
              <a:buSzPts val="1300"/>
              <a:buNone/>
            </a:pPr>
            <a:r>
              <a:t/>
            </a:r>
            <a:endParaRPr/>
          </a:p>
        </p:txBody>
      </p:sp>
      <p:sp>
        <p:nvSpPr>
          <p:cNvPr id="284" name="Google Shape;284;p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Activity - Malicious Android Applications</a:t>
            </a:r>
            <a:endParaRPr/>
          </a:p>
        </p:txBody>
      </p:sp>
      <p:sp>
        <p:nvSpPr>
          <p:cNvPr id="285" name="Google Shape;285;p6"/>
          <p:cNvSpPr txBox="1"/>
          <p:nvPr>
            <p:ph idx="1" type="body"/>
          </p:nvPr>
        </p:nvSpPr>
        <p:spPr>
          <a:xfrm>
            <a:off x="4343400" y="1892475"/>
            <a:ext cx="4834500" cy="226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n-GB" sz="1600">
                <a:solidFill>
                  <a:schemeClr val="dk2"/>
                </a:solidFill>
              </a:rPr>
              <a:t>Some Qualities to Consider:</a:t>
            </a:r>
            <a:endParaRPr b="1" sz="1600">
              <a:solidFill>
                <a:schemeClr val="dk2"/>
              </a:solidFill>
            </a:endParaRPr>
          </a:p>
          <a:p>
            <a:pPr indent="-323850" lvl="0" marL="457200" rtl="0" algn="l">
              <a:lnSpc>
                <a:spcPct val="115000"/>
              </a:lnSpc>
              <a:spcBef>
                <a:spcPts val="0"/>
              </a:spcBef>
              <a:spcAft>
                <a:spcPts val="0"/>
              </a:spcAft>
              <a:buClr>
                <a:srgbClr val="000000"/>
              </a:buClr>
              <a:buSzPts val="1500"/>
              <a:buChar char="●"/>
            </a:pPr>
            <a:r>
              <a:rPr lang="en-GB" sz="1500">
                <a:solidFill>
                  <a:srgbClr val="000000"/>
                </a:solidFill>
              </a:rPr>
              <a:t> Accuracy</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GB" sz="1500">
                <a:solidFill>
                  <a:srgbClr val="000000"/>
                </a:solidFill>
              </a:rPr>
              <a:t>Training Cost</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GB" sz="1500">
                <a:solidFill>
                  <a:srgbClr val="000000"/>
                </a:solidFill>
              </a:rPr>
              <a:t> Amount of data needed</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GB" sz="1500">
                <a:solidFill>
                  <a:srgbClr val="000000"/>
                </a:solidFill>
              </a:rPr>
              <a:t>Scalability with the number of features considered</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GB" sz="1500">
                <a:solidFill>
                  <a:srgbClr val="000000"/>
                </a:solidFill>
              </a:rPr>
              <a:t>Effort for data cleaning and feature engineering</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GB" sz="1500">
                <a:solidFill>
                  <a:srgbClr val="000000"/>
                </a:solidFill>
              </a:rPr>
              <a:t>Inference Cost</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GB" sz="1500">
                <a:solidFill>
                  <a:srgbClr val="000000"/>
                </a:solidFill>
              </a:rPr>
              <a:t>Cost of updating model with new data</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GB" sz="1500">
                <a:solidFill>
                  <a:srgbClr val="000000"/>
                </a:solidFill>
              </a:rPr>
              <a:t>Model Size</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GB" sz="1500">
                <a:solidFill>
                  <a:srgbClr val="000000"/>
                </a:solidFill>
              </a:rPr>
              <a:t>Robustness</a:t>
            </a:r>
            <a:endParaRPr sz="1500">
              <a:solidFill>
                <a:srgbClr val="000000"/>
              </a:solidFill>
            </a:endParaRPr>
          </a:p>
          <a:p>
            <a:pPr indent="-323850" lvl="0" marL="457200" rtl="0" algn="l">
              <a:lnSpc>
                <a:spcPct val="115000"/>
              </a:lnSpc>
              <a:spcBef>
                <a:spcPts val="0"/>
              </a:spcBef>
              <a:spcAft>
                <a:spcPts val="0"/>
              </a:spcAft>
              <a:buClr>
                <a:srgbClr val="000000"/>
              </a:buClr>
              <a:buSzPts val="1500"/>
              <a:buChar char="●"/>
            </a:pPr>
            <a:r>
              <a:rPr lang="en-GB" sz="1500">
                <a:solidFill>
                  <a:srgbClr val="000000"/>
                </a:solidFill>
              </a:rPr>
              <a:t>Interpretability</a:t>
            </a:r>
            <a:endParaRPr sz="1500">
              <a:solidFill>
                <a:srgbClr val="000000"/>
              </a:solidFill>
            </a:endParaRPr>
          </a:p>
          <a:p>
            <a:pPr indent="0" lvl="0" marL="0" rtl="0" algn="l">
              <a:lnSpc>
                <a:spcPct val="115000"/>
              </a:lnSpc>
              <a:spcBef>
                <a:spcPts val="1600"/>
              </a:spcBef>
              <a:spcAft>
                <a:spcPts val="1600"/>
              </a:spcAft>
              <a:buSzPts val="1300"/>
              <a:buNone/>
            </a:pPr>
            <a:r>
              <a:t/>
            </a:r>
            <a:endParaRPr sz="15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Activity - Malicious Android Applications</a:t>
            </a:r>
            <a:endParaRPr/>
          </a:p>
        </p:txBody>
      </p:sp>
      <p:graphicFrame>
        <p:nvGraphicFramePr>
          <p:cNvPr id="291" name="Google Shape;291;p7"/>
          <p:cNvGraphicFramePr/>
          <p:nvPr/>
        </p:nvGraphicFramePr>
        <p:xfrm>
          <a:off x="786575" y="2205400"/>
          <a:ext cx="3000000" cy="3000000"/>
        </p:xfrm>
        <a:graphic>
          <a:graphicData uri="http://schemas.openxmlformats.org/drawingml/2006/table">
            <a:tbl>
              <a:tblPr>
                <a:noFill/>
                <a:tableStyleId>{44FAF25A-89CF-4A71-BD20-DC8881D56A59}</a:tableStyleId>
              </a:tblPr>
              <a:tblGrid>
                <a:gridCol w="2413000"/>
                <a:gridCol w="2413000"/>
                <a:gridCol w="2413000"/>
              </a:tblGrid>
              <a:tr h="381000">
                <a:tc>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Lato"/>
                          <a:ea typeface="Lato"/>
                          <a:cs typeface="Lato"/>
                          <a:sym typeface="Lato"/>
                        </a:rPr>
                        <a:t>Quality</a:t>
                      </a:r>
                      <a:endParaRPr b="1" sz="16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53C6A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Lato"/>
                          <a:ea typeface="Lato"/>
                          <a:cs typeface="Lato"/>
                          <a:sym typeface="Lato"/>
                        </a:rPr>
                        <a:t>Measure</a:t>
                      </a:r>
                      <a:endParaRPr b="1" sz="16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53C6A1"/>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Lato"/>
                          <a:ea typeface="Lato"/>
                          <a:cs typeface="Lato"/>
                          <a:sym typeface="Lato"/>
                        </a:rPr>
                        <a:t>Operationalization</a:t>
                      </a:r>
                      <a:endParaRPr b="1" sz="1600" u="none" cap="none" strike="noStrike">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53C6A1"/>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8"/>
          <p:cNvSpPr txBox="1"/>
          <p:nvPr>
            <p:ph idx="1" type="body"/>
          </p:nvPr>
        </p:nvSpPr>
        <p:spPr>
          <a:xfrm>
            <a:off x="729450" y="1964000"/>
            <a:ext cx="8166600" cy="2261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rgbClr val="000000"/>
              </a:buClr>
              <a:buSzPts val="1600"/>
              <a:buChar char="●"/>
            </a:pPr>
            <a:r>
              <a:rPr lang="en-GB" sz="1600">
                <a:solidFill>
                  <a:srgbClr val="000000"/>
                </a:solidFill>
              </a:rPr>
              <a:t>Operationalization of any measure is dependent on how well the observation data is collected</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GB" sz="1600">
                <a:solidFill>
                  <a:srgbClr val="000000"/>
                </a:solidFill>
              </a:rPr>
              <a:t>A lot of effort is put on telemetry systems in production			</a:t>
            </a:r>
            <a:br>
              <a:rPr lang="en-GB" sz="1600">
                <a:solidFill>
                  <a:srgbClr val="000000"/>
                </a:solidFill>
              </a:rPr>
            </a:br>
            <a:r>
              <a:rPr lang="en-GB" sz="1600">
                <a:solidFill>
                  <a:srgbClr val="000000"/>
                </a:solidFill>
              </a:rPr>
              <a:t>○  Gathering user feedback</a:t>
            </a:r>
            <a:br>
              <a:rPr lang="en-GB" sz="1600">
                <a:solidFill>
                  <a:srgbClr val="000000"/>
                </a:solidFill>
              </a:rPr>
            </a:br>
            <a:r>
              <a:rPr lang="en-GB" sz="1600">
                <a:solidFill>
                  <a:srgbClr val="000000"/>
                </a:solidFill>
              </a:rPr>
              <a:t>○  Monitoring model quality				</a:t>
            </a:r>
            <a:br>
              <a:rPr lang="en-GB" sz="1600">
                <a:solidFill>
                  <a:srgbClr val="000000"/>
                </a:solidFill>
              </a:rPr>
            </a:br>
            <a:r>
              <a:rPr lang="en-GB" sz="1600">
                <a:solidFill>
                  <a:srgbClr val="000000"/>
                </a:solidFill>
              </a:rPr>
              <a:t>○  Performance monitoring			</a:t>
            </a:r>
            <a:br>
              <a:rPr lang="en-GB" sz="1600">
                <a:solidFill>
                  <a:srgbClr val="000000"/>
                </a:solidFill>
              </a:rPr>
            </a:br>
            <a:r>
              <a:rPr lang="en-GB" sz="1600">
                <a:solidFill>
                  <a:srgbClr val="000000"/>
                </a:solidFill>
              </a:rPr>
              <a:t>○  Detecting drifts and feedback loops		</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GB" sz="1600">
                <a:solidFill>
                  <a:srgbClr val="000000"/>
                </a:solidFill>
              </a:rPr>
              <a:t>In production ML systems, the model is probably not the most important component</a:t>
            </a:r>
            <a:endParaRPr sz="1600">
              <a:solidFill>
                <a:srgbClr val="000000"/>
              </a:solidFill>
            </a:endParaRPr>
          </a:p>
          <a:p>
            <a:pPr indent="0" lvl="0" marL="0" rtl="0" algn="l">
              <a:lnSpc>
                <a:spcPct val="115000"/>
              </a:lnSpc>
              <a:spcBef>
                <a:spcPts val="1200"/>
              </a:spcBef>
              <a:spcAft>
                <a:spcPts val="1600"/>
              </a:spcAft>
              <a:buSzPts val="1300"/>
              <a:buNone/>
            </a:pPr>
            <a:r>
              <a:t/>
            </a:r>
            <a:endParaRPr sz="1600">
              <a:solidFill>
                <a:schemeClr val="dk2"/>
              </a:solidFill>
            </a:endParaRPr>
          </a:p>
        </p:txBody>
      </p:sp>
      <p:sp>
        <p:nvSpPr>
          <p:cNvPr id="297" name="Google Shape;297;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Data Collection in Production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9"/>
          <p:cNvSpPr txBox="1"/>
          <p:nvPr>
            <p:ph idx="1" type="body"/>
          </p:nvPr>
        </p:nvSpPr>
        <p:spPr>
          <a:xfrm>
            <a:off x="729450" y="1964025"/>
            <a:ext cx="7688700" cy="2261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2"/>
              </a:buClr>
              <a:buSzPts val="1600"/>
              <a:buChar char="●"/>
            </a:pPr>
            <a:r>
              <a:rPr lang="en-GB" sz="1600">
                <a:solidFill>
                  <a:schemeClr val="dk2"/>
                </a:solidFill>
              </a:rPr>
              <a:t>Was the meeting effective? Why? Or why not?</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GB" sz="1600">
                <a:solidFill>
                  <a:schemeClr val="dk2"/>
                </a:solidFill>
              </a:rPr>
              <a:t>What’s your dysfunctions? How does that affect the team work? </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GB" sz="1600">
                <a:solidFill>
                  <a:schemeClr val="dk2"/>
                </a:solidFill>
              </a:rPr>
              <a:t>What team dysfunctions did you observe during the meeting? What problems can be caused by this behavior? Can you think of mitigation strategies and solutions to avoid them?	</a:t>
            </a:r>
            <a:endParaRPr sz="1600">
              <a:solidFill>
                <a:schemeClr val="dk2"/>
              </a:solidFill>
            </a:endParaRPr>
          </a:p>
          <a:p>
            <a:pPr indent="0" lvl="0" marL="0" rtl="0" algn="l">
              <a:lnSpc>
                <a:spcPct val="115000"/>
              </a:lnSpc>
              <a:spcBef>
                <a:spcPts val="1200"/>
              </a:spcBef>
              <a:spcAft>
                <a:spcPts val="1600"/>
              </a:spcAft>
              <a:buSzPts val="1300"/>
              <a:buNone/>
            </a:pPr>
            <a:r>
              <a:t/>
            </a:r>
            <a:endParaRPr sz="1600">
              <a:solidFill>
                <a:schemeClr val="dk2"/>
              </a:solidFill>
            </a:endParaRPr>
          </a:p>
        </p:txBody>
      </p:sp>
      <p:sp>
        <p:nvSpPr>
          <p:cNvPr id="303" name="Google Shape;303;p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GB"/>
              <a:t>Teamwork Reflection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